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5" r:id="rId5"/>
    <p:sldId id="280" r:id="rId6"/>
    <p:sldId id="281" r:id="rId7"/>
    <p:sldId id="282" r:id="rId8"/>
    <p:sldId id="259" r:id="rId9"/>
    <p:sldId id="260" r:id="rId10"/>
    <p:sldId id="261" r:id="rId11"/>
    <p:sldId id="262" r:id="rId12"/>
    <p:sldId id="275" r:id="rId13"/>
    <p:sldId id="263" r:id="rId14"/>
    <p:sldId id="265" r:id="rId15"/>
    <p:sldId id="266" r:id="rId16"/>
    <p:sldId id="267" r:id="rId17"/>
    <p:sldId id="268" r:id="rId18"/>
    <p:sldId id="269" r:id="rId19"/>
    <p:sldId id="272" r:id="rId20"/>
    <p:sldId id="270" r:id="rId21"/>
    <p:sldId id="274" r:id="rId22"/>
    <p:sldId id="278" r:id="rId23"/>
    <p:sldId id="279" r:id="rId24"/>
    <p:sldId id="284"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6/25/2021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6/25/2021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6/25/2021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6/25/2021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6/25/2021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6/25/2021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solidFill>
                  <a:schemeClr val="tx1"/>
                </a:solidFill>
              </a:rPr>
              <a:t>Linkage</a:t>
            </a:r>
            <a:r>
              <a:rPr lang="en-US" dirty="0" smtClean="0"/>
              <a:t>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Bateson and </a:t>
            </a:r>
            <a:r>
              <a:rPr lang="en-US" b="1" dirty="0" err="1" smtClean="0"/>
              <a:t>Punnet’s</a:t>
            </a:r>
            <a:r>
              <a:rPr lang="en-US" b="1" dirty="0" smtClean="0"/>
              <a:t> coupling and repulsion hypothesis.</a:t>
            </a:r>
            <a:br>
              <a:rPr lang="en-US" b="1" dirty="0" smtClean="0"/>
            </a:br>
            <a:endParaRPr lang="en-US" b="1" dirty="0"/>
          </a:p>
        </p:txBody>
      </p:sp>
      <p:sp>
        <p:nvSpPr>
          <p:cNvPr id="3" name="Content Placeholder 2"/>
          <p:cNvSpPr>
            <a:spLocks noGrp="1"/>
          </p:cNvSpPr>
          <p:nvPr>
            <p:ph idx="1"/>
          </p:nvPr>
        </p:nvSpPr>
        <p:spPr/>
        <p:txBody>
          <a:bodyPr/>
          <a:lstStyle/>
          <a:p>
            <a:pPr algn="just"/>
            <a:r>
              <a:rPr lang="en-US" b="1" dirty="0" smtClean="0"/>
              <a:t>The tendency of dominant and recessive alleles coming from the same parent tend to enter the same gamete and to be inherited together for many generations is called coupling.</a:t>
            </a:r>
          </a:p>
          <a:p>
            <a:pPr algn="just"/>
            <a:r>
              <a:rPr lang="en-US" b="1" dirty="0" smtClean="0"/>
              <a:t>They crossed between purple flower with long pollen sweet pea plant  and red flower with round pollen plant as………..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9706"/>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616608"/>
          </a:xfrm>
        </p:spPr>
        <p:txBody>
          <a:bodyPr>
            <a:normAutofit/>
          </a:bodyPr>
          <a:lstStyle/>
          <a:p>
            <a:pPr>
              <a:buNone/>
            </a:pPr>
            <a:r>
              <a:rPr lang="en-US" sz="1800" b="1" dirty="0" smtClean="0"/>
              <a:t>P:      purple flower, long pollen              x red flower, round pollen</a:t>
            </a:r>
          </a:p>
          <a:p>
            <a:pPr>
              <a:buNone/>
            </a:pPr>
            <a:r>
              <a:rPr lang="en-US" sz="1800" b="1" dirty="0" smtClean="0"/>
              <a:t>		P           L			p               l</a:t>
            </a:r>
          </a:p>
          <a:p>
            <a:pPr>
              <a:buNone/>
            </a:pPr>
            <a:r>
              <a:rPr lang="en-US" sz="1800" b="1" dirty="0" smtClean="0"/>
              <a:t>		=========		             ==========</a:t>
            </a:r>
          </a:p>
          <a:p>
            <a:pPr>
              <a:buNone/>
            </a:pPr>
            <a:r>
              <a:rPr lang="en-US" sz="1800" b="1" dirty="0" smtClean="0"/>
              <a:t>		P            L			p	  l      </a:t>
            </a:r>
          </a:p>
          <a:p>
            <a:pPr>
              <a:buNone/>
            </a:pPr>
            <a:r>
              <a:rPr lang="en-US" sz="1800" b="1" dirty="0" smtClean="0"/>
              <a:t>F1:     purple flower, long pollen              x red flower, round pollen</a:t>
            </a:r>
          </a:p>
          <a:p>
            <a:pPr>
              <a:buNone/>
            </a:pPr>
            <a:r>
              <a:rPr lang="en-US" sz="1800" b="1" dirty="0" smtClean="0"/>
              <a:t>		P          L         (test cross)                  p        l</a:t>
            </a:r>
          </a:p>
          <a:p>
            <a:pPr>
              <a:buNone/>
            </a:pPr>
            <a:r>
              <a:rPr lang="en-US" sz="1800" b="1" dirty="0" smtClean="0"/>
              <a:t>		=======			=======</a:t>
            </a:r>
          </a:p>
          <a:p>
            <a:pPr>
              <a:buNone/>
            </a:pPr>
            <a:r>
              <a:rPr lang="en-US" sz="1800" b="1" dirty="0" smtClean="0"/>
              <a:t>		p          l				  p       l </a:t>
            </a:r>
          </a:p>
          <a:p>
            <a:pPr>
              <a:buNone/>
            </a:pPr>
            <a:r>
              <a:rPr lang="en-US" sz="1800" b="1" dirty="0" smtClean="0"/>
              <a:t>F2:          </a:t>
            </a:r>
            <a:r>
              <a:rPr lang="en-US" sz="1800" b="1" dirty="0" smtClean="0">
                <a:solidFill>
                  <a:srgbClr val="FF0000"/>
                </a:solidFill>
              </a:rPr>
              <a:t> phenotypes 			    number          Ratio</a:t>
            </a:r>
          </a:p>
          <a:p>
            <a:pPr>
              <a:buNone/>
            </a:pPr>
            <a:r>
              <a:rPr lang="en-US" sz="1800" b="1" dirty="0" smtClean="0"/>
              <a:t>	purple flower, long pollen (P   L // p    l) = 296		15.6</a:t>
            </a:r>
          </a:p>
          <a:p>
            <a:pPr>
              <a:buNone/>
            </a:pPr>
            <a:r>
              <a:rPr lang="en-US" sz="1800" b="1" dirty="0" smtClean="0"/>
              <a:t>	red flower, round pollen ( p  l // p  l)      =  85		 4.5</a:t>
            </a:r>
          </a:p>
          <a:p>
            <a:pPr>
              <a:buNone/>
            </a:pPr>
            <a:r>
              <a:rPr lang="en-US" sz="1800" b="1" dirty="0" smtClean="0"/>
              <a:t>	purple flower, round pollen (P  l // p  l)  =  19		  1.0</a:t>
            </a:r>
          </a:p>
          <a:p>
            <a:pPr>
              <a:buNone/>
            </a:pPr>
            <a:r>
              <a:rPr lang="en-US" sz="1800" b="1" dirty="0" smtClean="0"/>
              <a:t>	red flower, long pollen (p  L // p  l)         =  27		   1.4</a:t>
            </a:r>
          </a:p>
          <a:p>
            <a:pPr>
              <a:buNone/>
            </a:pPr>
            <a:endParaRPr lang="en-US" sz="1800" b="1" dirty="0" smtClean="0"/>
          </a:p>
          <a:p>
            <a:pPr>
              <a:buNone/>
            </a:pP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ocuments\Scanned Documents\Image (10).jpg"/>
          <p:cNvPicPr>
            <a:picLocks noChangeAspect="1" noChangeArrowheads="1"/>
          </p:cNvPicPr>
          <p:nvPr/>
        </p:nvPicPr>
        <p:blipFill>
          <a:blip r:embed="rId2"/>
          <a:srcRect l="10269" t="12222" r="57641" b="52222"/>
          <a:stretch>
            <a:fillRect/>
          </a:stretch>
        </p:blipFill>
        <p:spPr bwMode="auto">
          <a:xfrm>
            <a:off x="857250" y="0"/>
            <a:ext cx="691515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b="1" dirty="0" smtClean="0"/>
              <a:t>If the alleles coming from two different parents, tend to enter different gametes and to be inherited separately and independently is called repulsion.</a:t>
            </a:r>
          </a:p>
          <a:p>
            <a:pPr algn="just"/>
            <a:r>
              <a:rPr lang="en-US" b="1" dirty="0" smtClean="0"/>
              <a:t>They crossed between purple flower with round pollen sweet pea plant  and red flower with long pollen plant as………..</a:t>
            </a:r>
          </a:p>
          <a:p>
            <a:pPr algn="just"/>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9706"/>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616608"/>
          </a:xfrm>
        </p:spPr>
        <p:txBody>
          <a:bodyPr>
            <a:normAutofit/>
          </a:bodyPr>
          <a:lstStyle/>
          <a:p>
            <a:pPr>
              <a:buNone/>
            </a:pPr>
            <a:r>
              <a:rPr lang="en-US" sz="1800" b="1" dirty="0" smtClean="0"/>
              <a:t>P:      purple, round               x                      red, long</a:t>
            </a:r>
          </a:p>
          <a:p>
            <a:pPr>
              <a:buNone/>
            </a:pPr>
            <a:r>
              <a:rPr lang="en-US" sz="1800" b="1" dirty="0" smtClean="0"/>
              <a:t>		R           l 			r               L</a:t>
            </a:r>
          </a:p>
          <a:p>
            <a:pPr>
              <a:buNone/>
            </a:pPr>
            <a:r>
              <a:rPr lang="en-US" sz="1800" b="1" dirty="0" smtClean="0"/>
              <a:t>		=========		             ==========</a:t>
            </a:r>
          </a:p>
          <a:p>
            <a:pPr>
              <a:buNone/>
            </a:pPr>
            <a:r>
              <a:rPr lang="en-US" sz="1800" b="1" dirty="0" smtClean="0"/>
              <a:t>		R            l			r	  L      </a:t>
            </a:r>
          </a:p>
          <a:p>
            <a:pPr>
              <a:buNone/>
            </a:pPr>
            <a:r>
              <a:rPr lang="en-US" sz="1800" b="1" dirty="0" smtClean="0"/>
              <a:t>F1:     </a:t>
            </a:r>
            <a:r>
              <a:rPr lang="en-US" sz="1800" b="1" dirty="0" err="1" smtClean="0"/>
              <a:t>purle</a:t>
            </a:r>
            <a:r>
              <a:rPr lang="en-US" sz="1800" b="1" dirty="0" smtClean="0"/>
              <a:t>, long              x                           red, round</a:t>
            </a:r>
          </a:p>
          <a:p>
            <a:pPr>
              <a:buNone/>
            </a:pPr>
            <a:r>
              <a:rPr lang="en-US" sz="1800" b="1" dirty="0" smtClean="0"/>
              <a:t>		R          l         (test cross)                  r        l</a:t>
            </a:r>
          </a:p>
          <a:p>
            <a:pPr>
              <a:buNone/>
            </a:pPr>
            <a:r>
              <a:rPr lang="en-US" sz="1800" b="1" dirty="0" smtClean="0"/>
              <a:t>		=======			=======</a:t>
            </a:r>
          </a:p>
          <a:p>
            <a:pPr>
              <a:buNone/>
            </a:pPr>
            <a:r>
              <a:rPr lang="en-US" sz="1800" b="1" dirty="0" smtClean="0"/>
              <a:t>		r           L			                r        l </a:t>
            </a:r>
          </a:p>
          <a:p>
            <a:pPr>
              <a:buNone/>
            </a:pPr>
            <a:r>
              <a:rPr lang="en-US" sz="1800" b="1" dirty="0" smtClean="0"/>
              <a:t>F2: </a:t>
            </a:r>
          </a:p>
          <a:p>
            <a:pPr>
              <a:buNone/>
            </a:pPr>
            <a:r>
              <a:rPr lang="en-US" sz="1800" b="1" dirty="0" smtClean="0"/>
              <a:t>	purple long (R   L // r    l) = 1/16</a:t>
            </a:r>
          </a:p>
          <a:p>
            <a:pPr>
              <a:buNone/>
            </a:pPr>
            <a:r>
              <a:rPr lang="en-US" sz="1800" b="1" dirty="0" smtClean="0"/>
              <a:t>	red round ( r  l // r  l) = 1/16</a:t>
            </a:r>
          </a:p>
          <a:p>
            <a:pPr>
              <a:buNone/>
            </a:pPr>
            <a:r>
              <a:rPr lang="en-US" sz="1800" b="1" dirty="0" smtClean="0"/>
              <a:t>	purple round (R  l // r  l) = 7/16</a:t>
            </a:r>
          </a:p>
          <a:p>
            <a:pPr>
              <a:buNone/>
            </a:pPr>
            <a:r>
              <a:rPr lang="en-US" sz="1800" b="1" dirty="0" smtClean="0"/>
              <a:t>	red long (r  L // r  l) = 7/16</a:t>
            </a:r>
          </a:p>
          <a:p>
            <a:pPr>
              <a:buNone/>
            </a:pPr>
            <a:endParaRPr lang="en-US" sz="1800" b="1" dirty="0" smtClean="0"/>
          </a:p>
          <a:p>
            <a:pPr>
              <a:buNone/>
            </a:pPr>
            <a:r>
              <a:rPr lang="en-US" sz="1800" b="1" dirty="0" smtClean="0"/>
              <a:t>Phenotypic test cross ratio:</a:t>
            </a:r>
          </a:p>
          <a:p>
            <a:pPr>
              <a:buNone/>
            </a:pPr>
            <a:r>
              <a:rPr lang="en-US" sz="1800" b="1" dirty="0" smtClean="0"/>
              <a:t>	1 purple long: 7 red long : 7purple round : 1 red round</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Morgan &amp; Castle’s chromosome theory of linkage.</a:t>
            </a:r>
            <a:endParaRPr lang="en-US" dirty="0"/>
          </a:p>
        </p:txBody>
      </p:sp>
      <p:sp>
        <p:nvSpPr>
          <p:cNvPr id="3" name="Content Placeholder 2"/>
          <p:cNvSpPr>
            <a:spLocks noGrp="1"/>
          </p:cNvSpPr>
          <p:nvPr>
            <p:ph idx="1"/>
          </p:nvPr>
        </p:nvSpPr>
        <p:spPr/>
        <p:txBody>
          <a:bodyPr>
            <a:normAutofit lnSpcReduction="10000"/>
          </a:bodyPr>
          <a:lstStyle/>
          <a:p>
            <a:pPr algn="just"/>
            <a:r>
              <a:rPr lang="en-US" b="1" dirty="0" smtClean="0"/>
              <a:t>The linked genes are situated on the </a:t>
            </a:r>
            <a:r>
              <a:rPr lang="en-US" b="1" dirty="0" smtClean="0">
                <a:solidFill>
                  <a:srgbClr val="FFFF00"/>
                </a:solidFill>
              </a:rPr>
              <a:t>same chromosome</a:t>
            </a:r>
            <a:r>
              <a:rPr lang="en-US" b="1" dirty="0" smtClean="0"/>
              <a:t>.</a:t>
            </a:r>
          </a:p>
          <a:p>
            <a:pPr algn="just"/>
            <a:r>
              <a:rPr lang="en-US" b="1" dirty="0" smtClean="0"/>
              <a:t>The linked genes are </a:t>
            </a:r>
            <a:r>
              <a:rPr lang="en-US" b="1" dirty="0" smtClean="0">
                <a:solidFill>
                  <a:srgbClr val="FFFF00"/>
                </a:solidFill>
              </a:rPr>
              <a:t>linearly arranged</a:t>
            </a:r>
            <a:r>
              <a:rPr lang="en-US" b="1" dirty="0" smtClean="0"/>
              <a:t> on chromosomes.</a:t>
            </a:r>
          </a:p>
          <a:p>
            <a:pPr algn="just"/>
            <a:r>
              <a:rPr lang="en-US" b="1" dirty="0" smtClean="0"/>
              <a:t>The distance between linked gene is </a:t>
            </a:r>
            <a:r>
              <a:rPr lang="en-US" b="1" dirty="0" smtClean="0">
                <a:solidFill>
                  <a:srgbClr val="FFFF00"/>
                </a:solidFill>
              </a:rPr>
              <a:t>inversely proportional</a:t>
            </a:r>
            <a:r>
              <a:rPr lang="en-US" b="1" dirty="0" smtClean="0"/>
              <a:t> to the strength of linkage.</a:t>
            </a:r>
          </a:p>
          <a:p>
            <a:pPr algn="just"/>
            <a:r>
              <a:rPr lang="en-US" b="1" dirty="0" smtClean="0"/>
              <a:t>The linked genes remain in their </a:t>
            </a:r>
            <a:r>
              <a:rPr lang="en-US" b="1" dirty="0" smtClean="0">
                <a:solidFill>
                  <a:srgbClr val="FFFF00"/>
                </a:solidFill>
              </a:rPr>
              <a:t>original combination</a:t>
            </a:r>
            <a:r>
              <a:rPr lang="en-US" b="1" dirty="0" smtClean="0"/>
              <a:t> during the course of inheritance.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Types of linkage</a:t>
            </a:r>
            <a:endParaRPr lang="en-US" b="1" dirty="0"/>
          </a:p>
        </p:txBody>
      </p:sp>
      <p:sp>
        <p:nvSpPr>
          <p:cNvPr id="3" name="Content Placeholder 2"/>
          <p:cNvSpPr>
            <a:spLocks noGrp="1"/>
          </p:cNvSpPr>
          <p:nvPr>
            <p:ph idx="1"/>
          </p:nvPr>
        </p:nvSpPr>
        <p:spPr/>
        <p:txBody>
          <a:bodyPr/>
          <a:lstStyle/>
          <a:p>
            <a:r>
              <a:rPr lang="en-US" b="1" dirty="0" smtClean="0"/>
              <a:t>Autosomal linkage</a:t>
            </a:r>
          </a:p>
          <a:p>
            <a:pPr marL="953262" lvl="1" indent="-514350">
              <a:buAutoNum type="arabicPeriod"/>
            </a:pPr>
            <a:r>
              <a:rPr lang="en-US" b="1" dirty="0" smtClean="0"/>
              <a:t>Complete linkage</a:t>
            </a:r>
          </a:p>
          <a:p>
            <a:pPr marL="953262" lvl="1" indent="-514350">
              <a:buAutoNum type="arabicPeriod"/>
            </a:pPr>
            <a:r>
              <a:rPr lang="en-US" b="1" dirty="0" smtClean="0"/>
              <a:t>Incomplete linkage</a:t>
            </a:r>
          </a:p>
          <a:p>
            <a:r>
              <a:rPr lang="en-US" b="1" dirty="0" smtClean="0"/>
              <a:t>Sex chromosomal linkage</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18306"/>
          </a:xfrm>
        </p:spPr>
        <p:txBody>
          <a:bodyPr>
            <a:normAutofit fontScale="90000"/>
          </a:bodyPr>
          <a:lstStyle/>
          <a:p>
            <a:pPr algn="ctr"/>
            <a:r>
              <a:rPr lang="en-US" b="1" dirty="0" smtClean="0"/>
              <a:t>Complete linkage</a:t>
            </a:r>
            <a:endParaRPr lang="en-US" b="1" dirty="0"/>
          </a:p>
        </p:txBody>
      </p:sp>
      <p:sp>
        <p:nvSpPr>
          <p:cNvPr id="3" name="Content Placeholder 2"/>
          <p:cNvSpPr>
            <a:spLocks noGrp="1"/>
          </p:cNvSpPr>
          <p:nvPr>
            <p:ph idx="1"/>
          </p:nvPr>
        </p:nvSpPr>
        <p:spPr>
          <a:xfrm>
            <a:off x="457200" y="838200"/>
            <a:ext cx="5029200" cy="5616608"/>
          </a:xfrm>
        </p:spPr>
        <p:txBody>
          <a:bodyPr>
            <a:normAutofit fontScale="70000" lnSpcReduction="20000"/>
          </a:bodyPr>
          <a:lstStyle/>
          <a:p>
            <a:pPr algn="just"/>
            <a:r>
              <a:rPr lang="en-US" b="1" dirty="0" smtClean="0"/>
              <a:t>Definition : when linked genes are so closely located on chromosomes that they are always transmitted together upon coming from the same parent and do not separate to form the new or non parental combination, linkage between them is considered as complete.</a:t>
            </a:r>
          </a:p>
          <a:p>
            <a:pPr algn="just"/>
            <a:r>
              <a:rPr lang="en-US" b="1" dirty="0" smtClean="0">
                <a:solidFill>
                  <a:srgbClr val="FFFF00"/>
                </a:solidFill>
              </a:rPr>
              <a:t>Occurrence: In nature complete linkage is very rare. In  male </a:t>
            </a:r>
            <a:r>
              <a:rPr lang="en-US" b="1" i="1" dirty="0" smtClean="0">
                <a:solidFill>
                  <a:srgbClr val="FFFF00"/>
                </a:solidFill>
              </a:rPr>
              <a:t>Drosophila </a:t>
            </a:r>
            <a:r>
              <a:rPr lang="en-US" b="1" i="1" dirty="0" err="1" smtClean="0">
                <a:solidFill>
                  <a:srgbClr val="FFFF00"/>
                </a:solidFill>
              </a:rPr>
              <a:t>melanogaster</a:t>
            </a:r>
            <a:r>
              <a:rPr lang="en-US" b="1" dirty="0" smtClean="0">
                <a:solidFill>
                  <a:srgbClr val="FFFF00"/>
                </a:solidFill>
              </a:rPr>
              <a:t> and female silkworm, </a:t>
            </a:r>
            <a:r>
              <a:rPr lang="en-US" b="1" i="1" dirty="0" err="1" smtClean="0">
                <a:solidFill>
                  <a:srgbClr val="FFFF00"/>
                </a:solidFill>
              </a:rPr>
              <a:t>Bombyx</a:t>
            </a:r>
            <a:r>
              <a:rPr lang="en-US" b="1" i="1" dirty="0" smtClean="0">
                <a:solidFill>
                  <a:srgbClr val="FFFF00"/>
                </a:solidFill>
              </a:rPr>
              <a:t> </a:t>
            </a:r>
            <a:r>
              <a:rPr lang="en-US" b="1" i="1" dirty="0" err="1" smtClean="0">
                <a:solidFill>
                  <a:srgbClr val="FFFF00"/>
                </a:solidFill>
              </a:rPr>
              <a:t>mori</a:t>
            </a:r>
            <a:r>
              <a:rPr lang="en-US" b="1" dirty="0" smtClean="0">
                <a:solidFill>
                  <a:srgbClr val="FFFF00"/>
                </a:solidFill>
              </a:rPr>
              <a:t>, crossing over takes place either very rarely or not at all.</a:t>
            </a:r>
          </a:p>
          <a:p>
            <a:pPr algn="just"/>
            <a:r>
              <a:rPr lang="en-US" b="1" dirty="0" smtClean="0"/>
              <a:t>Example: The genes for bent wings (</a:t>
            </a:r>
            <a:r>
              <a:rPr lang="en-US" b="1" dirty="0" err="1" smtClean="0"/>
              <a:t>bt</a:t>
            </a:r>
            <a:r>
              <a:rPr lang="en-US" b="1" dirty="0" smtClean="0"/>
              <a:t>) and shaven bristles (</a:t>
            </a:r>
            <a:r>
              <a:rPr lang="en-US" b="1" dirty="0" err="1" smtClean="0"/>
              <a:t>svn</a:t>
            </a:r>
            <a:r>
              <a:rPr lang="en-US" b="1" dirty="0" smtClean="0"/>
              <a:t>) of the 4</a:t>
            </a:r>
            <a:r>
              <a:rPr lang="en-US" b="1" baseline="30000" dirty="0" smtClean="0"/>
              <a:t>th</a:t>
            </a:r>
            <a:r>
              <a:rPr lang="en-US" b="1" dirty="0" smtClean="0"/>
              <a:t> chromosome of Drosophila </a:t>
            </a:r>
            <a:r>
              <a:rPr lang="en-US" b="1" dirty="0" err="1" smtClean="0"/>
              <a:t>melanogaster</a:t>
            </a:r>
            <a:r>
              <a:rPr lang="en-US" b="1" dirty="0" smtClean="0"/>
              <a:t> exhibit complete linkage.</a:t>
            </a:r>
            <a:endParaRPr lang="en-US" b="1" dirty="0"/>
          </a:p>
        </p:txBody>
      </p:sp>
      <p:pic>
        <p:nvPicPr>
          <p:cNvPr id="2050" name="Picture 2" descr="C:\Users\1\Documents\Scanned Documents\Image (7).jpg"/>
          <p:cNvPicPr>
            <a:picLocks noChangeAspect="1" noChangeArrowheads="1"/>
          </p:cNvPicPr>
          <p:nvPr/>
        </p:nvPicPr>
        <p:blipFill>
          <a:blip r:embed="rId2"/>
          <a:srcRect l="5685" t="5982" r="50000" b="75556"/>
          <a:stretch>
            <a:fillRect/>
          </a:stretch>
        </p:blipFill>
        <p:spPr bwMode="auto">
          <a:xfrm>
            <a:off x="5528734" y="1447800"/>
            <a:ext cx="3615266" cy="2514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Complete linkage in male Drosophila between gray body and vestigial wing</a:t>
            </a:r>
            <a:endParaRPr lang="en-US" sz="2800" b="1" dirty="0"/>
          </a:p>
        </p:txBody>
      </p:sp>
      <p:sp>
        <p:nvSpPr>
          <p:cNvPr id="3" name="Content Placeholder 2"/>
          <p:cNvSpPr>
            <a:spLocks noGrp="1"/>
          </p:cNvSpPr>
          <p:nvPr>
            <p:ph idx="1"/>
          </p:nvPr>
        </p:nvSpPr>
        <p:spPr/>
        <p:txBody>
          <a:bodyPr>
            <a:normAutofit fontScale="77500" lnSpcReduction="20000"/>
          </a:bodyPr>
          <a:lstStyle/>
          <a:p>
            <a:pPr algn="just"/>
            <a:r>
              <a:rPr lang="en-US" b="1" dirty="0" smtClean="0">
                <a:solidFill>
                  <a:srgbClr val="FFFF00"/>
                </a:solidFill>
              </a:rPr>
              <a:t>Cross1</a:t>
            </a:r>
            <a:r>
              <a:rPr lang="en-US" b="1" dirty="0" smtClean="0"/>
              <a:t> : In 1919, T. H. Morgan mated a cross between gray bodied &amp; vestigial winged male Drosophila  and with a black bodied &amp; long winged female Drosophila. </a:t>
            </a:r>
          </a:p>
          <a:p>
            <a:pPr algn="just"/>
            <a:r>
              <a:rPr lang="en-US" b="1" dirty="0" smtClean="0">
                <a:solidFill>
                  <a:srgbClr val="FF0000"/>
                </a:solidFill>
              </a:rPr>
              <a:t>Result</a:t>
            </a:r>
            <a:r>
              <a:rPr lang="en-US" b="1" dirty="0" smtClean="0"/>
              <a:t>: The F1 flies were gray bodied and vestigial winged as these characters are dominant.</a:t>
            </a:r>
          </a:p>
          <a:p>
            <a:pPr algn="just"/>
            <a:r>
              <a:rPr lang="en-US" b="1" dirty="0" smtClean="0">
                <a:solidFill>
                  <a:srgbClr val="FFFF00"/>
                </a:solidFill>
              </a:rPr>
              <a:t>Cross2</a:t>
            </a:r>
            <a:r>
              <a:rPr lang="en-US" b="1" dirty="0" smtClean="0"/>
              <a:t>:  the F1 male flies were test crossed with black bodied and vestigial winged female flies.</a:t>
            </a:r>
          </a:p>
          <a:p>
            <a:pPr algn="just"/>
            <a:r>
              <a:rPr lang="en-US" b="1" dirty="0" smtClean="0">
                <a:solidFill>
                  <a:srgbClr val="FF0000"/>
                </a:solidFill>
              </a:rPr>
              <a:t>Result</a:t>
            </a:r>
            <a:r>
              <a:rPr lang="en-US" b="1" dirty="0" smtClean="0"/>
              <a:t>: instead of four types of phenotypes, only two types of flies were produced in F2 generation: one with gray bodied and vestigial winged and other with black bodied and long winged </a:t>
            </a:r>
          </a:p>
          <a:p>
            <a:pPr algn="just"/>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9706"/>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616608"/>
          </a:xfrm>
        </p:spPr>
        <p:txBody>
          <a:bodyPr>
            <a:normAutofit lnSpcReduction="10000"/>
          </a:bodyPr>
          <a:lstStyle/>
          <a:p>
            <a:pPr>
              <a:buNone/>
            </a:pPr>
            <a:r>
              <a:rPr lang="en-US" sz="1800" b="1" dirty="0" smtClean="0"/>
              <a:t>P:      gray, vestigial               x                     black, long</a:t>
            </a:r>
          </a:p>
          <a:p>
            <a:pPr>
              <a:buNone/>
            </a:pPr>
            <a:r>
              <a:rPr lang="en-US" sz="1800" b="1" dirty="0" smtClean="0"/>
              <a:t>		B           vg			b              Vg</a:t>
            </a:r>
          </a:p>
          <a:p>
            <a:pPr>
              <a:buNone/>
            </a:pPr>
            <a:r>
              <a:rPr lang="en-US" sz="1800" b="1" dirty="0" smtClean="0"/>
              <a:t>		=========		             ==========</a:t>
            </a:r>
          </a:p>
          <a:p>
            <a:pPr>
              <a:buNone/>
            </a:pPr>
            <a:r>
              <a:rPr lang="en-US" sz="1800" b="1" dirty="0" smtClean="0"/>
              <a:t>		B            vg			 b	  Vg      </a:t>
            </a:r>
          </a:p>
          <a:p>
            <a:pPr>
              <a:buNone/>
            </a:pPr>
            <a:r>
              <a:rPr lang="en-US" sz="1800" b="1" dirty="0" smtClean="0"/>
              <a:t>F1:     gray , long (male)              x              black, vestigial</a:t>
            </a:r>
          </a:p>
          <a:p>
            <a:pPr>
              <a:buNone/>
            </a:pPr>
            <a:r>
              <a:rPr lang="en-US" sz="1800" b="1" dirty="0" smtClean="0"/>
              <a:t>		B          vg         (test cross)                b        vg</a:t>
            </a:r>
          </a:p>
          <a:p>
            <a:pPr>
              <a:buNone/>
            </a:pPr>
            <a:r>
              <a:rPr lang="en-US" sz="1800" b="1" dirty="0" smtClean="0"/>
              <a:t>		=======			  =======</a:t>
            </a:r>
          </a:p>
          <a:p>
            <a:pPr>
              <a:buNone/>
            </a:pPr>
            <a:r>
              <a:rPr lang="en-US" sz="1800" b="1" dirty="0" smtClean="0"/>
              <a:t>		b           Vg			   b        vg </a:t>
            </a:r>
          </a:p>
          <a:p>
            <a:pPr>
              <a:buNone/>
            </a:pPr>
            <a:r>
              <a:rPr lang="en-US" sz="1800" b="1" dirty="0" smtClean="0"/>
              <a:t>F2: </a:t>
            </a:r>
          </a:p>
          <a:p>
            <a:pPr>
              <a:buNone/>
            </a:pPr>
            <a:r>
              <a:rPr lang="en-US" sz="1800" b="1" dirty="0" smtClean="0"/>
              <a:t>	gray, vestigial		black, long</a:t>
            </a:r>
          </a:p>
          <a:p>
            <a:pPr>
              <a:buNone/>
            </a:pPr>
            <a:r>
              <a:rPr lang="en-US" sz="1800" b="1" dirty="0" smtClean="0"/>
              <a:t>	B               vg			b            Vg</a:t>
            </a:r>
          </a:p>
          <a:p>
            <a:pPr>
              <a:buNone/>
            </a:pPr>
            <a:r>
              <a:rPr lang="en-US" sz="1800" b="1" dirty="0" smtClean="0"/>
              <a:t>	===========                           ==========</a:t>
            </a:r>
          </a:p>
          <a:p>
            <a:pPr>
              <a:buNone/>
            </a:pPr>
            <a:r>
              <a:rPr lang="en-US" sz="1800" b="1" dirty="0" smtClean="0"/>
              <a:t>	b                vg		b             vg</a:t>
            </a:r>
          </a:p>
          <a:p>
            <a:pPr>
              <a:buNone/>
            </a:pPr>
            <a:endParaRPr lang="en-US" sz="1800" b="1" dirty="0" smtClean="0"/>
          </a:p>
          <a:p>
            <a:pPr>
              <a:buNone/>
            </a:pPr>
            <a:r>
              <a:rPr lang="en-US" sz="1800" b="1" dirty="0" smtClean="0"/>
              <a:t>		1		:	        1</a:t>
            </a:r>
          </a:p>
          <a:p>
            <a:pPr>
              <a:buNone/>
            </a:pPr>
            <a:r>
              <a:rPr lang="en-US" sz="1800" b="1" dirty="0" smtClean="0"/>
              <a:t>Inference: the phenotype of these two offspring resemble the two grand parents as parental combination is inherited together  because no c.o. taken place in male Drosophila. So it is a case </a:t>
            </a:r>
            <a:r>
              <a:rPr lang="en-US" sz="1800" b="1" smtClean="0"/>
              <a:t>of complete linkage.</a:t>
            </a:r>
            <a:endParaRPr lang="en-US" sz="1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70706"/>
          </a:xfrm>
        </p:spPr>
        <p:txBody>
          <a:bodyPr>
            <a:normAutofit fontScale="90000"/>
          </a:bodyPr>
          <a:lstStyle/>
          <a:p>
            <a:pPr algn="ctr"/>
            <a:r>
              <a:rPr lang="en-US" sz="3600" b="1" dirty="0" smtClean="0"/>
              <a:t>Linked genes and </a:t>
            </a:r>
            <a:r>
              <a:rPr lang="en-US" sz="3600" b="1" dirty="0" err="1" smtClean="0"/>
              <a:t>syntenic</a:t>
            </a:r>
            <a:r>
              <a:rPr lang="en-US" sz="3600" b="1" dirty="0" smtClean="0"/>
              <a:t> genes</a:t>
            </a:r>
            <a:endParaRPr lang="en-US" sz="3600" b="1" dirty="0"/>
          </a:p>
        </p:txBody>
      </p:sp>
      <p:sp>
        <p:nvSpPr>
          <p:cNvPr id="3" name="Content Placeholder 2"/>
          <p:cNvSpPr>
            <a:spLocks noGrp="1"/>
          </p:cNvSpPr>
          <p:nvPr>
            <p:ph idx="1"/>
          </p:nvPr>
        </p:nvSpPr>
        <p:spPr>
          <a:xfrm>
            <a:off x="381000" y="1143000"/>
            <a:ext cx="8229600" cy="2689192"/>
          </a:xfrm>
        </p:spPr>
        <p:txBody>
          <a:bodyPr>
            <a:normAutofit fontScale="77500" lnSpcReduction="20000"/>
          </a:bodyPr>
          <a:lstStyle/>
          <a:p>
            <a:pPr algn="just"/>
            <a:r>
              <a:rPr lang="en-US" b="1" dirty="0" smtClean="0"/>
              <a:t>The genes located on the same chromosome are called </a:t>
            </a:r>
            <a:r>
              <a:rPr lang="en-US" b="1" dirty="0" err="1" smtClean="0"/>
              <a:t>syntenic</a:t>
            </a:r>
            <a:r>
              <a:rPr lang="en-US" b="1" dirty="0" smtClean="0"/>
              <a:t> genes.</a:t>
            </a:r>
          </a:p>
          <a:p>
            <a:pPr algn="just"/>
            <a:r>
              <a:rPr lang="en-US" b="1" dirty="0" smtClean="0"/>
              <a:t>When the </a:t>
            </a:r>
            <a:r>
              <a:rPr lang="en-US" b="1" dirty="0" err="1" smtClean="0"/>
              <a:t>syntenic</a:t>
            </a:r>
            <a:r>
              <a:rPr lang="en-US" b="1" dirty="0" smtClean="0"/>
              <a:t> genes are as close physical association on chromosome to one another preventing independent assortment or c.o. and are being inherited together are known as linked genes.</a:t>
            </a:r>
          </a:p>
          <a:p>
            <a:pPr algn="just"/>
            <a:r>
              <a:rPr lang="en-US" b="1" dirty="0" smtClean="0"/>
              <a:t>Thus all linked genes are </a:t>
            </a:r>
            <a:r>
              <a:rPr lang="en-US" b="1" dirty="0" err="1" smtClean="0"/>
              <a:t>syntenic</a:t>
            </a:r>
            <a:r>
              <a:rPr lang="en-US" b="1" dirty="0" smtClean="0"/>
              <a:t> genes but all </a:t>
            </a:r>
            <a:r>
              <a:rPr lang="en-US" b="1" dirty="0" err="1" smtClean="0"/>
              <a:t>syntenic</a:t>
            </a:r>
            <a:r>
              <a:rPr lang="en-US" b="1" dirty="0" smtClean="0"/>
              <a:t> genes are not necessarily linked genes. </a:t>
            </a:r>
            <a:endParaRPr lang="en-US" b="1" dirty="0"/>
          </a:p>
        </p:txBody>
      </p:sp>
      <p:pic>
        <p:nvPicPr>
          <p:cNvPr id="4" name="Picture 2" descr="C:\Users\1\Documents\Scanned Documents\Image (6).jpg"/>
          <p:cNvPicPr>
            <a:picLocks noChangeAspect="1" noChangeArrowheads="1"/>
          </p:cNvPicPr>
          <p:nvPr/>
        </p:nvPicPr>
        <p:blipFill>
          <a:blip r:embed="rId2"/>
          <a:srcRect l="11797" t="4483" r="37775" b="87586"/>
          <a:stretch>
            <a:fillRect/>
          </a:stretch>
        </p:blipFill>
        <p:spPr bwMode="auto">
          <a:xfrm>
            <a:off x="609600" y="3810000"/>
            <a:ext cx="81026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pPr algn="ctr"/>
            <a:r>
              <a:rPr lang="en-US" b="1" dirty="0" smtClean="0"/>
              <a:t>Incomplete Linkage</a:t>
            </a:r>
            <a:endParaRPr lang="en-US" b="1" dirty="0"/>
          </a:p>
        </p:txBody>
      </p:sp>
      <p:sp>
        <p:nvSpPr>
          <p:cNvPr id="3" name="Content Placeholder 2"/>
          <p:cNvSpPr>
            <a:spLocks noGrp="1"/>
          </p:cNvSpPr>
          <p:nvPr>
            <p:ph idx="1"/>
          </p:nvPr>
        </p:nvSpPr>
        <p:spPr>
          <a:xfrm>
            <a:off x="457200" y="1371600"/>
            <a:ext cx="5105400" cy="5083208"/>
          </a:xfrm>
        </p:spPr>
        <p:txBody>
          <a:bodyPr>
            <a:normAutofit fontScale="77500" lnSpcReduction="20000"/>
          </a:bodyPr>
          <a:lstStyle/>
          <a:p>
            <a:pPr algn="just"/>
            <a:r>
              <a:rPr lang="en-US" b="1" dirty="0" smtClean="0">
                <a:solidFill>
                  <a:srgbClr val="FF0000"/>
                </a:solidFill>
              </a:rPr>
              <a:t>Definition:</a:t>
            </a:r>
            <a:r>
              <a:rPr lang="en-US" b="1" dirty="0" smtClean="0"/>
              <a:t> when the linked genes are widely located on chromosome, there is chance of separation by crossing over producing some non parental or new combination. So, the inheritance of incomplete linked genes is called incomplete linkage.</a:t>
            </a:r>
          </a:p>
          <a:p>
            <a:pPr algn="just"/>
            <a:r>
              <a:rPr lang="en-US" b="1" dirty="0" smtClean="0"/>
              <a:t>Example: the incomplete linkage has been reported in females Drosophila and various other organisms such as tomato, maize, pea, mice, poultry , man etc</a:t>
            </a:r>
            <a:endParaRPr lang="en-US" b="1" dirty="0"/>
          </a:p>
        </p:txBody>
      </p:sp>
      <p:pic>
        <p:nvPicPr>
          <p:cNvPr id="3074" name="Picture 2" descr="C:\Users\1\Documents\Scanned Documents\Image (9).jpg"/>
          <p:cNvPicPr>
            <a:picLocks noChangeAspect="1" noChangeArrowheads="1"/>
          </p:cNvPicPr>
          <p:nvPr/>
        </p:nvPicPr>
        <p:blipFill>
          <a:blip r:embed="rId2"/>
          <a:srcRect l="42359" t="5556" r="14854" b="74444"/>
          <a:stretch>
            <a:fillRect/>
          </a:stretch>
        </p:blipFill>
        <p:spPr bwMode="auto">
          <a:xfrm>
            <a:off x="5638801" y="2057400"/>
            <a:ext cx="3505200"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Incomplete linkage in female Drosophila</a:t>
            </a:r>
            <a:endParaRPr lang="en-US" b="1" dirty="0"/>
          </a:p>
        </p:txBody>
      </p:sp>
      <p:sp>
        <p:nvSpPr>
          <p:cNvPr id="4" name="Content Placeholder 2"/>
          <p:cNvSpPr>
            <a:spLocks noGrp="1"/>
          </p:cNvSpPr>
          <p:nvPr>
            <p:ph idx="1"/>
          </p:nvPr>
        </p:nvSpPr>
        <p:spPr/>
        <p:txBody>
          <a:bodyPr>
            <a:normAutofit fontScale="85000" lnSpcReduction="20000"/>
          </a:bodyPr>
          <a:lstStyle/>
          <a:p>
            <a:pPr algn="just"/>
            <a:r>
              <a:rPr lang="en-US" b="1" dirty="0" smtClean="0">
                <a:solidFill>
                  <a:srgbClr val="FFFF00"/>
                </a:solidFill>
              </a:rPr>
              <a:t>Cross1</a:t>
            </a:r>
            <a:r>
              <a:rPr lang="en-US" b="1" dirty="0" smtClean="0"/>
              <a:t> : In 1919, T. H. Morgan mated a cross between gray bodied &amp; vestigial winged male Drosophila  and with a black bodied &amp; long winged female Drosophila. </a:t>
            </a:r>
          </a:p>
          <a:p>
            <a:pPr algn="just"/>
            <a:r>
              <a:rPr lang="en-US" b="1" dirty="0" smtClean="0">
                <a:solidFill>
                  <a:srgbClr val="FF0000"/>
                </a:solidFill>
              </a:rPr>
              <a:t>Result</a:t>
            </a:r>
            <a:r>
              <a:rPr lang="en-US" b="1" dirty="0" smtClean="0"/>
              <a:t>: The F1 flies were gray bodied and vestigial winged as these characters are dominant.</a:t>
            </a:r>
          </a:p>
          <a:p>
            <a:pPr algn="just"/>
            <a:r>
              <a:rPr lang="en-US" b="1" dirty="0" smtClean="0">
                <a:solidFill>
                  <a:srgbClr val="FFFF00"/>
                </a:solidFill>
              </a:rPr>
              <a:t>Cross2</a:t>
            </a:r>
            <a:r>
              <a:rPr lang="en-US" b="1" dirty="0" smtClean="0"/>
              <a:t>:  the F1 female flies were test crossed with black bodied and vestigial winged male flies.</a:t>
            </a:r>
          </a:p>
          <a:p>
            <a:pPr algn="just"/>
            <a:r>
              <a:rPr lang="en-US" b="1" dirty="0" smtClean="0">
                <a:solidFill>
                  <a:srgbClr val="FF0000"/>
                </a:solidFill>
              </a:rPr>
              <a:t>Result</a:t>
            </a:r>
            <a:r>
              <a:rPr lang="en-US" b="1" dirty="0" smtClean="0"/>
              <a:t>: Four types of phenotypes of flies were produced in F2 generation. </a:t>
            </a:r>
          </a:p>
          <a:p>
            <a:pPr algn="just"/>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89706"/>
          </a:xfrm>
        </p:spPr>
        <p:txBody>
          <a:bodyPr>
            <a:normAutofit fontScale="90000"/>
          </a:bodyPr>
          <a:lstStyle/>
          <a:p>
            <a:endParaRPr lang="en-US" dirty="0"/>
          </a:p>
        </p:txBody>
      </p:sp>
      <p:sp>
        <p:nvSpPr>
          <p:cNvPr id="3" name="Content Placeholder 2"/>
          <p:cNvSpPr>
            <a:spLocks noGrp="1"/>
          </p:cNvSpPr>
          <p:nvPr>
            <p:ph idx="1"/>
          </p:nvPr>
        </p:nvSpPr>
        <p:spPr>
          <a:xfrm>
            <a:off x="0" y="838200"/>
            <a:ext cx="9144000" cy="5616608"/>
          </a:xfrm>
        </p:spPr>
        <p:txBody>
          <a:bodyPr>
            <a:normAutofit/>
          </a:bodyPr>
          <a:lstStyle/>
          <a:p>
            <a:pPr>
              <a:buNone/>
            </a:pPr>
            <a:r>
              <a:rPr lang="en-US" sz="1800" b="1" dirty="0" smtClean="0"/>
              <a:t>P:      gray, vestigial               x                     black, long</a:t>
            </a:r>
          </a:p>
          <a:p>
            <a:pPr>
              <a:buNone/>
            </a:pPr>
            <a:r>
              <a:rPr lang="en-US" sz="1800" b="1" dirty="0" smtClean="0"/>
              <a:t>		B           vg			b              Vg</a:t>
            </a:r>
          </a:p>
          <a:p>
            <a:pPr>
              <a:buNone/>
            </a:pPr>
            <a:r>
              <a:rPr lang="en-US" sz="1800" b="1" dirty="0" smtClean="0"/>
              <a:t>		=========		             ==========</a:t>
            </a:r>
          </a:p>
          <a:p>
            <a:pPr>
              <a:buNone/>
            </a:pPr>
            <a:r>
              <a:rPr lang="en-US" sz="1800" b="1" dirty="0" smtClean="0"/>
              <a:t>		B            vg			 b	  Vg      </a:t>
            </a:r>
          </a:p>
          <a:p>
            <a:pPr>
              <a:buNone/>
            </a:pPr>
            <a:r>
              <a:rPr lang="en-US" sz="1800" b="1" dirty="0" smtClean="0"/>
              <a:t>F1:     gray , long (female)              x            black, vestigial</a:t>
            </a:r>
          </a:p>
          <a:p>
            <a:pPr>
              <a:buNone/>
            </a:pPr>
            <a:r>
              <a:rPr lang="en-US" sz="1800" b="1" dirty="0" smtClean="0"/>
              <a:t>		B          vg                (test cross)         b        vg</a:t>
            </a:r>
          </a:p>
          <a:p>
            <a:pPr>
              <a:buNone/>
            </a:pPr>
            <a:r>
              <a:rPr lang="en-US" sz="1800" b="1" dirty="0" smtClean="0"/>
              <a:t>		=======			  =======</a:t>
            </a:r>
          </a:p>
          <a:p>
            <a:pPr>
              <a:buNone/>
            </a:pPr>
            <a:r>
              <a:rPr lang="en-US" sz="1800" b="1" dirty="0" smtClean="0"/>
              <a:t>		b           Vg			   b        vg </a:t>
            </a:r>
          </a:p>
          <a:p>
            <a:pPr>
              <a:buNone/>
            </a:pPr>
            <a:r>
              <a:rPr lang="en-US" sz="1800" b="1" dirty="0" smtClean="0"/>
              <a:t>F2: </a:t>
            </a:r>
          </a:p>
          <a:p>
            <a:pPr>
              <a:buNone/>
            </a:pPr>
            <a:r>
              <a:rPr lang="en-US" sz="1800" b="1" dirty="0" smtClean="0"/>
              <a:t>	gray, vestigial	black, long	gray, long	black, vestigial</a:t>
            </a:r>
          </a:p>
          <a:p>
            <a:pPr>
              <a:buNone/>
            </a:pPr>
            <a:r>
              <a:rPr lang="en-US" sz="1800" b="1" dirty="0" smtClean="0"/>
              <a:t>	B               vg		  b            Vg	B            vg	b	vg</a:t>
            </a:r>
          </a:p>
          <a:p>
            <a:pPr>
              <a:buNone/>
            </a:pPr>
            <a:r>
              <a:rPr lang="en-US" sz="1800" b="1" dirty="0" smtClean="0"/>
              <a:t>	===========              ==========      ========	=========</a:t>
            </a:r>
          </a:p>
          <a:p>
            <a:pPr>
              <a:buNone/>
            </a:pPr>
            <a:r>
              <a:rPr lang="en-US" sz="1800" b="1" dirty="0" smtClean="0"/>
              <a:t>	b                vg	  b             vg	b	Vg	b	Vg</a:t>
            </a:r>
          </a:p>
          <a:p>
            <a:pPr>
              <a:buNone/>
            </a:pPr>
            <a:endParaRPr lang="en-US" sz="1800" b="1" dirty="0" smtClean="0"/>
          </a:p>
          <a:p>
            <a:pPr>
              <a:buNone/>
            </a:pPr>
            <a:r>
              <a:rPr lang="en-US" sz="1800" b="1" dirty="0" smtClean="0"/>
              <a:t>		41.5%		:    41.5%               : 8.5%	           :         8.5%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Difference between ……..</a:t>
            </a:r>
            <a:endParaRPr lang="en-US" b="1" dirty="0"/>
          </a:p>
        </p:txBody>
      </p:sp>
      <p:graphicFrame>
        <p:nvGraphicFramePr>
          <p:cNvPr id="4" name="Content Placeholder 3"/>
          <p:cNvGraphicFramePr>
            <a:graphicFrameLocks noGrp="1"/>
          </p:cNvGraphicFramePr>
          <p:nvPr>
            <p:ph idx="1"/>
          </p:nvPr>
        </p:nvGraphicFramePr>
        <p:xfrm>
          <a:off x="457200" y="1882775"/>
          <a:ext cx="8229600" cy="476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smtClean="0"/>
                        <a:t>Complete</a:t>
                      </a:r>
                      <a:r>
                        <a:rPr lang="en-US" baseline="0" dirty="0" smtClean="0"/>
                        <a:t> linkage</a:t>
                      </a:r>
                      <a:endParaRPr lang="en-US" dirty="0"/>
                    </a:p>
                  </a:txBody>
                  <a:tcPr/>
                </a:tc>
                <a:tc>
                  <a:txBody>
                    <a:bodyPr/>
                    <a:lstStyle/>
                    <a:p>
                      <a:pPr algn="ctr"/>
                      <a:r>
                        <a:rPr lang="en-US" dirty="0" smtClean="0"/>
                        <a:t>Incomplete linkage</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Linked genes are so closely located.</a:t>
                      </a:r>
                      <a:endParaRPr lang="en-US" dirty="0"/>
                    </a:p>
                  </a:txBody>
                  <a:tcPr/>
                </a:tc>
                <a:tc>
                  <a:txBody>
                    <a:bodyPr/>
                    <a:lstStyle/>
                    <a:p>
                      <a:pPr algn="ctr"/>
                      <a:r>
                        <a:rPr lang="en-US" dirty="0" smtClean="0"/>
                        <a:t>Linked genes are not so closely located rather they</a:t>
                      </a:r>
                      <a:r>
                        <a:rPr lang="en-US" baseline="0" dirty="0" smtClean="0"/>
                        <a:t> are widely located.</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C.O.</a:t>
                      </a:r>
                      <a:r>
                        <a:rPr lang="en-US" baseline="0" dirty="0" smtClean="0"/>
                        <a:t> can not occur between linked genes.</a:t>
                      </a:r>
                      <a:endParaRPr lang="en-US" dirty="0"/>
                    </a:p>
                  </a:txBody>
                  <a:tcPr/>
                </a:tc>
                <a:tc>
                  <a:txBody>
                    <a:bodyPr/>
                    <a:lstStyle/>
                    <a:p>
                      <a:pPr algn="ctr"/>
                      <a:r>
                        <a:rPr lang="en-US" dirty="0" smtClean="0"/>
                        <a:t>C.O. can occur between the linked genes.</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Produces only parental type</a:t>
                      </a:r>
                      <a:r>
                        <a:rPr lang="en-US" baseline="0" dirty="0" smtClean="0"/>
                        <a:t> phenotypes.</a:t>
                      </a:r>
                      <a:endParaRPr lang="en-US" dirty="0"/>
                    </a:p>
                  </a:txBody>
                  <a:tcPr/>
                </a:tc>
                <a:tc>
                  <a:txBody>
                    <a:bodyPr/>
                    <a:lstStyle/>
                    <a:p>
                      <a:pPr algn="ctr"/>
                      <a:r>
                        <a:rPr lang="en-US" dirty="0" smtClean="0"/>
                        <a:t>Produces both parental and recombinant type</a:t>
                      </a:r>
                      <a:r>
                        <a:rPr lang="en-US" baseline="0" dirty="0" smtClean="0"/>
                        <a:t> of phenotypes.</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Genetic variation becomes standstill</a:t>
                      </a:r>
                      <a:r>
                        <a:rPr lang="en-US" baseline="0" dirty="0" smtClean="0"/>
                        <a:t> due to absence of recombination</a:t>
                      </a:r>
                      <a:endParaRPr lang="en-US" dirty="0"/>
                    </a:p>
                  </a:txBody>
                  <a:tcPr/>
                </a:tc>
                <a:tc>
                  <a:txBody>
                    <a:bodyPr/>
                    <a:lstStyle/>
                    <a:p>
                      <a:pPr algn="ctr"/>
                      <a:r>
                        <a:rPr lang="en-US" dirty="0" smtClean="0"/>
                        <a:t>Genetic variation occurs due to recombination.</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The F2 phenotypes between two linked genes in a </a:t>
                      </a:r>
                      <a:r>
                        <a:rPr lang="en-US" dirty="0" err="1" smtClean="0"/>
                        <a:t>dihybrid</a:t>
                      </a:r>
                      <a:r>
                        <a:rPr lang="en-US" dirty="0" smtClean="0"/>
                        <a:t> test cross is 1:1.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The F2 phenotypes between two linked genes in a </a:t>
                      </a:r>
                      <a:r>
                        <a:rPr lang="en-US" dirty="0" err="1" smtClean="0"/>
                        <a:t>dihybrid</a:t>
                      </a:r>
                      <a:r>
                        <a:rPr lang="en-US" dirty="0" smtClean="0"/>
                        <a:t> test cross is  deviation from1:1:1:1.</a:t>
                      </a:r>
                    </a:p>
                  </a:txBody>
                  <a:tcPr/>
                </a:tc>
                <a:extLst>
                  <a:ext uri="{0D108BD9-81ED-4DB2-BD59-A6C34878D82A}">
                    <a16:rowId xmlns:a16="http://schemas.microsoft.com/office/drawing/2014/main" val="10005"/>
                  </a:ext>
                </a:extLst>
              </a:tr>
              <a:tr h="370840">
                <a:tc>
                  <a:txBody>
                    <a:bodyPr/>
                    <a:lstStyle/>
                    <a:p>
                      <a:pPr algn="ctr"/>
                      <a:r>
                        <a:rPr lang="en-US" dirty="0" smtClean="0"/>
                        <a:t>It is rare in nature.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It is more common.</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Detection of linkage</a:t>
            </a:r>
            <a:endParaRPr lang="en-US" b="1" dirty="0"/>
          </a:p>
        </p:txBody>
      </p:sp>
      <p:sp>
        <p:nvSpPr>
          <p:cNvPr id="3" name="Content Placeholder 2"/>
          <p:cNvSpPr>
            <a:spLocks noGrp="1"/>
          </p:cNvSpPr>
          <p:nvPr>
            <p:ph idx="1"/>
          </p:nvPr>
        </p:nvSpPr>
        <p:spPr/>
        <p:txBody>
          <a:bodyPr>
            <a:normAutofit lnSpcReduction="10000"/>
          </a:bodyPr>
          <a:lstStyle/>
          <a:p>
            <a:pPr algn="just"/>
            <a:r>
              <a:rPr lang="en-US" sz="2400" b="1" dirty="0" smtClean="0">
                <a:latin typeface="Arial" pitchFamily="34" charset="0"/>
                <a:cs typeface="Arial" pitchFamily="34" charset="0"/>
              </a:rPr>
              <a:t>Whether there is linkage or independent assortment between genes can be detected by test crossing the </a:t>
            </a:r>
            <a:r>
              <a:rPr lang="en-US" sz="2400" b="1" dirty="0" err="1" smtClean="0">
                <a:latin typeface="Arial" pitchFamily="34" charset="0"/>
                <a:cs typeface="Arial" pitchFamily="34" charset="0"/>
              </a:rPr>
              <a:t>dihybrid</a:t>
            </a:r>
            <a:r>
              <a:rPr lang="en-US" sz="2400" b="1" dirty="0" smtClean="0">
                <a:latin typeface="Arial" pitchFamily="34" charset="0"/>
                <a:cs typeface="Arial" pitchFamily="34" charset="0"/>
              </a:rPr>
              <a:t> or heterozygote with the recessive parent. If the test cross result follows 1:1:1:1 ratio, the genes are independent, but if the test cross result shows a significant different from these ratio, the genes are linked. Whether this linked genes are complete or incompletely linked.</a:t>
            </a:r>
          </a:p>
          <a:p>
            <a:pPr algn="just"/>
            <a:r>
              <a:rPr lang="en-US" sz="2400" b="1" dirty="0" smtClean="0">
                <a:latin typeface="Arial" pitchFamily="34" charset="0"/>
                <a:cs typeface="Arial" pitchFamily="34" charset="0"/>
              </a:rPr>
              <a:t>If the progeny of a test cross produces only parental classes offspring the linkage is complete.</a:t>
            </a:r>
          </a:p>
          <a:p>
            <a:pPr algn="just"/>
            <a:r>
              <a:rPr lang="en-US" sz="2400" b="1" dirty="0" smtClean="0">
                <a:latin typeface="Arial" pitchFamily="34" charset="0"/>
                <a:cs typeface="Arial" pitchFamily="34" charset="0"/>
              </a:rPr>
              <a:t>If the progeny of a test cross produces both parental classes offspring, the linkage is incomplete.</a:t>
            </a:r>
            <a:endParaRPr lang="en-US" sz="2400" b="1"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Detection of linkage</a:t>
            </a:r>
            <a:br>
              <a:rPr lang="en-US" b="1" dirty="0" smtClean="0"/>
            </a:br>
            <a:endParaRPr lang="en-US" b="1" dirty="0"/>
          </a:p>
        </p:txBody>
      </p:sp>
      <p:graphicFrame>
        <p:nvGraphicFramePr>
          <p:cNvPr id="4" name="Content Placeholder 3"/>
          <p:cNvGraphicFramePr>
            <a:graphicFrameLocks noGrp="1"/>
          </p:cNvGraphicFramePr>
          <p:nvPr>
            <p:ph idx="1"/>
          </p:nvPr>
        </p:nvGraphicFramePr>
        <p:xfrm>
          <a:off x="457200" y="1882775"/>
          <a:ext cx="8229600" cy="292608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631825">
                <a:tc>
                  <a:txBody>
                    <a:bodyPr/>
                    <a:lstStyle/>
                    <a:p>
                      <a:endParaRPr lang="en-US" dirty="0"/>
                    </a:p>
                  </a:txBody>
                  <a:tcPr/>
                </a:tc>
                <a:tc>
                  <a:txBody>
                    <a:bodyPr/>
                    <a:lstStyle/>
                    <a:p>
                      <a:r>
                        <a:rPr lang="en-US" dirty="0" smtClean="0"/>
                        <a:t>Independently</a:t>
                      </a:r>
                      <a:r>
                        <a:rPr lang="en-US" baseline="0" dirty="0" smtClean="0"/>
                        <a:t> assort genes</a:t>
                      </a:r>
                      <a:endParaRPr lang="en-US" dirty="0"/>
                    </a:p>
                  </a:txBody>
                  <a:tcPr/>
                </a:tc>
                <a:tc>
                  <a:txBody>
                    <a:bodyPr/>
                    <a:lstStyle/>
                    <a:p>
                      <a:r>
                        <a:rPr lang="en-US" dirty="0" smtClean="0"/>
                        <a:t>Completely linked genes</a:t>
                      </a:r>
                      <a:endParaRPr lang="en-US" dirty="0"/>
                    </a:p>
                  </a:txBody>
                  <a:tcPr/>
                </a:tc>
                <a:tc>
                  <a:txBody>
                    <a:bodyPr/>
                    <a:lstStyle/>
                    <a:p>
                      <a:r>
                        <a:rPr lang="en-US" dirty="0" smtClean="0"/>
                        <a:t>Incompletely</a:t>
                      </a:r>
                      <a:r>
                        <a:rPr lang="en-US" baseline="0" dirty="0" smtClean="0"/>
                        <a:t> linked genes</a:t>
                      </a:r>
                      <a:endParaRPr lang="en-US" dirty="0"/>
                    </a:p>
                  </a:txBody>
                  <a:tcPr/>
                </a:tc>
                <a:extLst>
                  <a:ext uri="{0D108BD9-81ED-4DB2-BD59-A6C34878D82A}">
                    <a16:rowId xmlns:a16="http://schemas.microsoft.com/office/drawing/2014/main" val="10000"/>
                  </a:ext>
                </a:extLst>
              </a:tr>
              <a:tr h="370840">
                <a:tc>
                  <a:txBody>
                    <a:bodyPr/>
                    <a:lstStyle/>
                    <a:p>
                      <a:r>
                        <a:rPr lang="en-US" dirty="0" smtClean="0"/>
                        <a:t>P generation</a:t>
                      </a:r>
                    </a:p>
                    <a:p>
                      <a:r>
                        <a:rPr lang="en-US" b="1" dirty="0" smtClean="0">
                          <a:solidFill>
                            <a:srgbClr val="FF0000"/>
                          </a:solidFill>
                        </a:rPr>
                        <a:t>Gametes :</a:t>
                      </a:r>
                      <a:r>
                        <a:rPr lang="en-US" dirty="0" smtClean="0"/>
                        <a:t> </a:t>
                      </a:r>
                    </a:p>
                    <a:p>
                      <a:r>
                        <a:rPr lang="en-US" dirty="0" smtClean="0"/>
                        <a:t>F1: </a:t>
                      </a:r>
                    </a:p>
                    <a:p>
                      <a:r>
                        <a:rPr lang="en-US" dirty="0" smtClean="0"/>
                        <a:t>F1 x Test cross </a:t>
                      </a:r>
                    </a:p>
                    <a:p>
                      <a:r>
                        <a:rPr lang="en-US" dirty="0" smtClean="0"/>
                        <a:t>F1 gametes </a:t>
                      </a:r>
                    </a:p>
                    <a:p>
                      <a:r>
                        <a:rPr lang="en-US" dirty="0" smtClean="0"/>
                        <a:t>F2: </a:t>
                      </a:r>
                    </a:p>
                    <a:p>
                      <a:endParaRPr lang="en-US" dirty="0" smtClean="0"/>
                    </a:p>
                    <a:p>
                      <a:r>
                        <a:rPr lang="en-US" dirty="0" smtClean="0"/>
                        <a:t>F2 ratio:</a:t>
                      </a:r>
                      <a:endParaRPr lang="en-US" dirty="0"/>
                    </a:p>
                  </a:txBody>
                  <a:tcPr/>
                </a:tc>
                <a:tc>
                  <a:txBody>
                    <a:bodyPr/>
                    <a:lstStyle/>
                    <a:p>
                      <a:r>
                        <a:rPr lang="en-US" dirty="0" smtClean="0"/>
                        <a:t>AABB    X    </a:t>
                      </a:r>
                      <a:r>
                        <a:rPr lang="en-US" dirty="0" err="1" smtClean="0"/>
                        <a:t>aabb</a:t>
                      </a:r>
                      <a:endParaRPr lang="en-US" dirty="0" smtClean="0"/>
                    </a:p>
                    <a:p>
                      <a:r>
                        <a:rPr lang="en-US" b="1" dirty="0" smtClean="0">
                          <a:solidFill>
                            <a:srgbClr val="FF0000"/>
                          </a:solidFill>
                        </a:rPr>
                        <a:t>AB                  </a:t>
                      </a:r>
                      <a:r>
                        <a:rPr lang="en-US" b="1" dirty="0" err="1" smtClean="0">
                          <a:solidFill>
                            <a:srgbClr val="FF0000"/>
                          </a:solidFill>
                        </a:rPr>
                        <a:t>ab</a:t>
                      </a:r>
                      <a:r>
                        <a:rPr lang="en-US" dirty="0" smtClean="0"/>
                        <a:t> </a:t>
                      </a:r>
                    </a:p>
                    <a:p>
                      <a:r>
                        <a:rPr lang="en-US" dirty="0" smtClean="0"/>
                        <a:t>            </a:t>
                      </a:r>
                      <a:r>
                        <a:rPr lang="en-US" dirty="0" err="1" smtClean="0"/>
                        <a:t>AaBb</a:t>
                      </a:r>
                      <a:r>
                        <a:rPr lang="en-US" dirty="0" smtClean="0"/>
                        <a:t> </a:t>
                      </a:r>
                    </a:p>
                    <a:p>
                      <a:r>
                        <a:rPr lang="en-US" dirty="0" err="1" smtClean="0"/>
                        <a:t>AaBb</a:t>
                      </a:r>
                      <a:r>
                        <a:rPr lang="en-US" dirty="0" smtClean="0"/>
                        <a:t>  x      </a:t>
                      </a:r>
                      <a:r>
                        <a:rPr lang="en-US" dirty="0" err="1" smtClean="0"/>
                        <a:t>aabb</a:t>
                      </a:r>
                      <a:r>
                        <a:rPr lang="en-US" dirty="0" smtClean="0"/>
                        <a:t> </a:t>
                      </a:r>
                    </a:p>
                    <a:p>
                      <a:r>
                        <a:rPr lang="en-US" dirty="0" err="1" smtClean="0"/>
                        <a:t>AB,ab,Ab,aB</a:t>
                      </a:r>
                      <a:r>
                        <a:rPr lang="en-US" dirty="0" smtClean="0"/>
                        <a:t>   </a:t>
                      </a:r>
                      <a:r>
                        <a:rPr lang="en-US" dirty="0" err="1" smtClean="0"/>
                        <a:t>ab</a:t>
                      </a:r>
                      <a:r>
                        <a:rPr lang="en-US" dirty="0" smtClean="0"/>
                        <a:t> </a:t>
                      </a:r>
                    </a:p>
                    <a:p>
                      <a:r>
                        <a:rPr lang="en-US" dirty="0" err="1" smtClean="0"/>
                        <a:t>AaBb</a:t>
                      </a:r>
                      <a:r>
                        <a:rPr lang="en-US" dirty="0" smtClean="0"/>
                        <a:t>, </a:t>
                      </a:r>
                      <a:r>
                        <a:rPr lang="en-US" dirty="0" err="1" smtClean="0"/>
                        <a:t>aabb</a:t>
                      </a:r>
                      <a:r>
                        <a:rPr lang="en-US" dirty="0" smtClean="0"/>
                        <a:t>, </a:t>
                      </a:r>
                      <a:r>
                        <a:rPr lang="en-US" dirty="0" err="1" smtClean="0"/>
                        <a:t>Aabb</a:t>
                      </a:r>
                      <a:r>
                        <a:rPr lang="en-US" dirty="0" smtClean="0"/>
                        <a:t>, </a:t>
                      </a:r>
                      <a:r>
                        <a:rPr lang="en-US" dirty="0" err="1" smtClean="0"/>
                        <a:t>aabb</a:t>
                      </a:r>
                      <a:r>
                        <a:rPr lang="en-US" dirty="0" smtClean="0"/>
                        <a:t> </a:t>
                      </a:r>
                    </a:p>
                    <a:p>
                      <a:r>
                        <a:rPr lang="en-US" dirty="0" smtClean="0"/>
                        <a:t>1:1:1:1</a:t>
                      </a:r>
                      <a:endParaRPr lang="en-US" dirty="0"/>
                    </a:p>
                  </a:txBody>
                  <a:tcPr/>
                </a:tc>
                <a:tc>
                  <a:txBody>
                    <a:bodyPr/>
                    <a:lstStyle/>
                    <a:p>
                      <a:r>
                        <a:rPr lang="en-US" dirty="0" smtClean="0"/>
                        <a:t>AABB     X   </a:t>
                      </a:r>
                      <a:r>
                        <a:rPr lang="en-US" dirty="0" err="1" smtClean="0"/>
                        <a:t>aabb</a:t>
                      </a:r>
                      <a:r>
                        <a:rPr lang="en-US" dirty="0" smtClean="0"/>
                        <a:t> </a:t>
                      </a:r>
                    </a:p>
                    <a:p>
                      <a:r>
                        <a:rPr lang="en-US" b="1" dirty="0" smtClean="0">
                          <a:solidFill>
                            <a:srgbClr val="FF0000"/>
                          </a:solidFill>
                        </a:rPr>
                        <a:t>AB                   </a:t>
                      </a:r>
                      <a:r>
                        <a:rPr lang="en-US" b="1" dirty="0" err="1" smtClean="0">
                          <a:solidFill>
                            <a:srgbClr val="FF0000"/>
                          </a:solidFill>
                        </a:rPr>
                        <a:t>ab</a:t>
                      </a:r>
                      <a:r>
                        <a:rPr lang="en-US" dirty="0" smtClean="0"/>
                        <a:t> </a:t>
                      </a:r>
                    </a:p>
                    <a:p>
                      <a:r>
                        <a:rPr lang="en-US" dirty="0" smtClean="0"/>
                        <a:t>              AB/</a:t>
                      </a:r>
                      <a:r>
                        <a:rPr lang="en-US" dirty="0" err="1" smtClean="0"/>
                        <a:t>ab</a:t>
                      </a:r>
                      <a:r>
                        <a:rPr lang="en-US" dirty="0" smtClean="0"/>
                        <a:t> </a:t>
                      </a:r>
                    </a:p>
                    <a:p>
                      <a:r>
                        <a:rPr lang="en-US" dirty="0" smtClean="0"/>
                        <a:t>AB/</a:t>
                      </a:r>
                      <a:r>
                        <a:rPr lang="en-US" dirty="0" err="1" smtClean="0"/>
                        <a:t>ab</a:t>
                      </a:r>
                      <a:r>
                        <a:rPr lang="en-US" dirty="0" smtClean="0"/>
                        <a:t>  x    </a:t>
                      </a:r>
                      <a:r>
                        <a:rPr lang="en-US" dirty="0" err="1" smtClean="0"/>
                        <a:t>aabb</a:t>
                      </a:r>
                      <a:r>
                        <a:rPr lang="en-US" dirty="0" smtClean="0"/>
                        <a:t> </a:t>
                      </a:r>
                    </a:p>
                    <a:p>
                      <a:r>
                        <a:rPr lang="en-US" dirty="0" smtClean="0"/>
                        <a:t>AB    </a:t>
                      </a:r>
                      <a:r>
                        <a:rPr lang="en-US" dirty="0" err="1" smtClean="0"/>
                        <a:t>ab</a:t>
                      </a:r>
                      <a:r>
                        <a:rPr lang="en-US" dirty="0" smtClean="0"/>
                        <a:t>          </a:t>
                      </a:r>
                      <a:r>
                        <a:rPr lang="en-US" dirty="0" err="1" smtClean="0"/>
                        <a:t>ab</a:t>
                      </a:r>
                      <a:r>
                        <a:rPr lang="en-US" dirty="0" smtClean="0"/>
                        <a:t> </a:t>
                      </a:r>
                    </a:p>
                    <a:p>
                      <a:r>
                        <a:rPr lang="en-US" dirty="0" err="1" smtClean="0"/>
                        <a:t>AaBb</a:t>
                      </a:r>
                      <a:r>
                        <a:rPr lang="en-US" dirty="0" smtClean="0"/>
                        <a:t>,</a:t>
                      </a:r>
                      <a:r>
                        <a:rPr lang="en-US" baseline="0" dirty="0" smtClean="0"/>
                        <a:t> </a:t>
                      </a:r>
                      <a:r>
                        <a:rPr lang="en-US" baseline="0" dirty="0" err="1" smtClean="0"/>
                        <a:t>aabb</a:t>
                      </a:r>
                      <a:r>
                        <a:rPr lang="en-US" baseline="0" dirty="0" smtClean="0"/>
                        <a:t> </a:t>
                      </a:r>
                    </a:p>
                    <a:p>
                      <a:endParaRPr lang="en-US" baseline="0" dirty="0" smtClean="0"/>
                    </a:p>
                    <a:p>
                      <a:r>
                        <a:rPr lang="en-US" baseline="0" dirty="0" smtClean="0"/>
                        <a:t>1:1</a:t>
                      </a:r>
                      <a:endParaRPr lang="en-US" dirty="0"/>
                    </a:p>
                  </a:txBody>
                  <a:tcPr/>
                </a:tc>
                <a:tc>
                  <a:txBody>
                    <a:bodyPr/>
                    <a:lstStyle/>
                    <a:p>
                      <a:r>
                        <a:rPr lang="en-US" dirty="0" smtClean="0"/>
                        <a:t>AABB   x     </a:t>
                      </a:r>
                      <a:r>
                        <a:rPr lang="en-US" dirty="0" err="1" smtClean="0"/>
                        <a:t>aabb</a:t>
                      </a:r>
                      <a:r>
                        <a:rPr lang="en-US" dirty="0" smtClean="0"/>
                        <a:t> </a:t>
                      </a:r>
                    </a:p>
                    <a:p>
                      <a:r>
                        <a:rPr lang="en-US" b="1" dirty="0" smtClean="0">
                          <a:solidFill>
                            <a:srgbClr val="FF0000"/>
                          </a:solidFill>
                        </a:rPr>
                        <a:t>AB                  </a:t>
                      </a:r>
                      <a:r>
                        <a:rPr lang="en-US" b="1" dirty="0" err="1" smtClean="0">
                          <a:solidFill>
                            <a:srgbClr val="FF0000"/>
                          </a:solidFill>
                        </a:rPr>
                        <a:t>ab</a:t>
                      </a:r>
                      <a:r>
                        <a:rPr lang="en-US" dirty="0" smtClean="0"/>
                        <a:t> </a:t>
                      </a:r>
                    </a:p>
                    <a:p>
                      <a:r>
                        <a:rPr lang="en-US" dirty="0" smtClean="0"/>
                        <a:t>            </a:t>
                      </a:r>
                      <a:r>
                        <a:rPr lang="en-US" dirty="0" err="1" smtClean="0"/>
                        <a:t>AaBb</a:t>
                      </a:r>
                      <a:endParaRPr lang="en-US" dirty="0" smtClean="0"/>
                    </a:p>
                    <a:p>
                      <a:r>
                        <a:rPr lang="en-US" dirty="0" err="1" smtClean="0"/>
                        <a:t>AaBb</a:t>
                      </a:r>
                      <a:r>
                        <a:rPr lang="en-US" dirty="0" smtClean="0"/>
                        <a:t>   x   </a:t>
                      </a:r>
                      <a:r>
                        <a:rPr lang="en-US" dirty="0" err="1" smtClean="0"/>
                        <a:t>aabb</a:t>
                      </a:r>
                      <a:r>
                        <a:rPr lang="en-US" dirty="0" smtClean="0"/>
                        <a:t> </a:t>
                      </a:r>
                    </a:p>
                    <a:p>
                      <a:r>
                        <a:rPr lang="en-US" dirty="0" err="1" smtClean="0"/>
                        <a:t>AB,ab,Ab,aB</a:t>
                      </a:r>
                      <a:r>
                        <a:rPr lang="en-US" dirty="0" smtClean="0"/>
                        <a:t>  </a:t>
                      </a:r>
                      <a:r>
                        <a:rPr lang="en-US" dirty="0" err="1" smtClean="0"/>
                        <a:t>ab</a:t>
                      </a:r>
                      <a:r>
                        <a:rPr lang="en-US" dirty="0" smtClean="0"/>
                        <a:t> </a:t>
                      </a:r>
                    </a:p>
                    <a:p>
                      <a:r>
                        <a:rPr lang="en-US" dirty="0" err="1" smtClean="0"/>
                        <a:t>AaBb</a:t>
                      </a:r>
                      <a:r>
                        <a:rPr lang="en-US" dirty="0" smtClean="0"/>
                        <a:t>, </a:t>
                      </a:r>
                      <a:r>
                        <a:rPr lang="en-US" dirty="0" err="1" smtClean="0"/>
                        <a:t>aabb</a:t>
                      </a:r>
                      <a:r>
                        <a:rPr lang="en-US" dirty="0" smtClean="0"/>
                        <a:t>, </a:t>
                      </a:r>
                      <a:r>
                        <a:rPr lang="en-US" dirty="0" err="1" smtClean="0"/>
                        <a:t>Aabb</a:t>
                      </a:r>
                      <a:r>
                        <a:rPr lang="en-US" dirty="0" smtClean="0"/>
                        <a:t>, </a:t>
                      </a:r>
                      <a:r>
                        <a:rPr lang="en-US" dirty="0" err="1" smtClean="0"/>
                        <a:t>aaBb</a:t>
                      </a:r>
                      <a:r>
                        <a:rPr lang="en-US" dirty="0" smtClean="0"/>
                        <a:t> </a:t>
                      </a:r>
                    </a:p>
                    <a:p>
                      <a:r>
                        <a:rPr lang="en-US" smtClean="0"/>
                        <a:t>4:4:1:1</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linkage?</a:t>
            </a:r>
            <a:endParaRPr lang="en-US" b="1" dirty="0"/>
          </a:p>
        </p:txBody>
      </p:sp>
      <p:sp>
        <p:nvSpPr>
          <p:cNvPr id="3" name="Content Placeholder 2"/>
          <p:cNvSpPr>
            <a:spLocks noGrp="1"/>
          </p:cNvSpPr>
          <p:nvPr>
            <p:ph idx="1"/>
          </p:nvPr>
        </p:nvSpPr>
        <p:spPr/>
        <p:txBody>
          <a:bodyPr/>
          <a:lstStyle/>
          <a:p>
            <a:pPr algn="just"/>
            <a:r>
              <a:rPr lang="en-US" b="1" dirty="0" smtClean="0"/>
              <a:t>The tendency of some closely associated </a:t>
            </a:r>
            <a:r>
              <a:rPr lang="en-US" b="1" dirty="0" smtClean="0"/>
              <a:t>non allelic </a:t>
            </a:r>
            <a:r>
              <a:rPr lang="en-US" b="1" dirty="0" smtClean="0"/>
              <a:t>genes on the same chromosome to remain together and to  be inherited together rather than independently is known as linkage.</a:t>
            </a:r>
          </a:p>
          <a:p>
            <a:pPr algn="just"/>
            <a:r>
              <a:rPr lang="en-US" b="1" dirty="0" smtClean="0">
                <a:solidFill>
                  <a:srgbClr val="FFFF00"/>
                </a:solidFill>
              </a:rPr>
              <a:t>Thomas Hunt Morgan (1910) was the first geneticist to correctly identify linkage.</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Characteristics of Linkage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Phenomenon of linkage proves that the law of independent assortment is not universal.</a:t>
            </a:r>
          </a:p>
          <a:p>
            <a:r>
              <a:rPr lang="en-US" dirty="0" smtClean="0"/>
              <a:t>Linked genes are present on the same chromosome.</a:t>
            </a:r>
          </a:p>
          <a:p>
            <a:r>
              <a:rPr lang="en-US" dirty="0" smtClean="0"/>
              <a:t>Closely located genes show strong linkage than widely located genes.</a:t>
            </a:r>
          </a:p>
          <a:p>
            <a:r>
              <a:rPr lang="en-US" dirty="0" smtClean="0"/>
              <a:t>Linked genes tend to transmitted together and to enter in the same gamete.</a:t>
            </a:r>
          </a:p>
          <a:p>
            <a:r>
              <a:rPr lang="en-US" dirty="0" smtClean="0"/>
              <a:t>Linkage is opposite to the phenomenon of C.O.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Linkage phase</a:t>
            </a:r>
            <a:endParaRPr lang="en-US" b="1" dirty="0"/>
          </a:p>
        </p:txBody>
      </p:sp>
      <p:sp>
        <p:nvSpPr>
          <p:cNvPr id="3" name="Content Placeholder 2"/>
          <p:cNvSpPr>
            <a:spLocks noGrp="1"/>
          </p:cNvSpPr>
          <p:nvPr>
            <p:ph idx="1"/>
          </p:nvPr>
        </p:nvSpPr>
        <p:spPr/>
        <p:txBody>
          <a:bodyPr/>
          <a:lstStyle/>
          <a:p>
            <a:r>
              <a:rPr lang="en-US" b="1" dirty="0" smtClean="0">
                <a:latin typeface="Arial" pitchFamily="34" charset="0"/>
                <a:cs typeface="Arial" pitchFamily="34" charset="0"/>
              </a:rPr>
              <a:t>The arrangement of genes in a particular genotype is called linkage phase. </a:t>
            </a:r>
          </a:p>
          <a:p>
            <a:r>
              <a:rPr lang="en-US" b="1" dirty="0" smtClean="0">
                <a:latin typeface="Arial" pitchFamily="34" charset="0"/>
                <a:cs typeface="Arial" pitchFamily="34" charset="0"/>
              </a:rPr>
              <a:t>There are two possible arrangements of two pairs of linked genes:</a:t>
            </a:r>
          </a:p>
          <a:p>
            <a:pPr>
              <a:buNone/>
            </a:pPr>
            <a:r>
              <a:rPr lang="en-US" b="1" dirty="0" smtClean="0">
                <a:latin typeface="Arial" pitchFamily="34" charset="0"/>
                <a:cs typeface="Arial" pitchFamily="34" charset="0"/>
              </a:rPr>
              <a:t>	1. Coupling phase.</a:t>
            </a:r>
          </a:p>
          <a:p>
            <a:pPr>
              <a:buNone/>
            </a:pPr>
            <a:r>
              <a:rPr lang="en-US" b="1" dirty="0" smtClean="0">
                <a:latin typeface="Arial" pitchFamily="34" charset="0"/>
                <a:cs typeface="Arial" pitchFamily="34" charset="0"/>
              </a:rPr>
              <a:t>	2. Repulsion phase.</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Coupling phase</a:t>
            </a:r>
            <a:endParaRPr lang="en-US" b="1" dirty="0"/>
          </a:p>
        </p:txBody>
      </p:sp>
      <p:sp>
        <p:nvSpPr>
          <p:cNvPr id="3" name="Content Placeholder 2"/>
          <p:cNvSpPr>
            <a:spLocks noGrp="1"/>
          </p:cNvSpPr>
          <p:nvPr>
            <p:ph idx="1"/>
          </p:nvPr>
        </p:nvSpPr>
        <p:spPr/>
        <p:txBody>
          <a:bodyPr>
            <a:normAutofit/>
          </a:bodyPr>
          <a:lstStyle/>
          <a:p>
            <a:pPr algn="just"/>
            <a:r>
              <a:rPr lang="en-US" sz="2400" b="1" dirty="0" smtClean="0"/>
              <a:t>The genes on the same chromosome are said to be in coupling when both the linked genes have their normal (dominant) alleles in one chromosome and mutant (recessive) alleles in the other chromosome.</a:t>
            </a:r>
          </a:p>
          <a:p>
            <a:pPr algn="just">
              <a:buNone/>
            </a:pPr>
            <a:r>
              <a:rPr lang="en-US" sz="2400" b="1" dirty="0" smtClean="0"/>
              <a:t>				  A               B</a:t>
            </a:r>
          </a:p>
          <a:p>
            <a:pPr algn="just">
              <a:buNone/>
            </a:pPr>
            <a:r>
              <a:rPr lang="en-US" sz="2400" b="1" dirty="0" smtClean="0"/>
              <a:t>				============</a:t>
            </a:r>
          </a:p>
          <a:p>
            <a:pPr algn="just">
              <a:buNone/>
            </a:pPr>
            <a:r>
              <a:rPr lang="en-US" sz="2400" b="1" dirty="0" smtClean="0"/>
              <a:t>				  a                b</a:t>
            </a:r>
          </a:p>
          <a:p>
            <a:pPr algn="just">
              <a:buNone/>
            </a:pPr>
            <a:r>
              <a:rPr lang="en-US" sz="2400" b="1" dirty="0" smtClean="0"/>
              <a:t>This heterozygote with coupling phase is called </a:t>
            </a:r>
            <a:r>
              <a:rPr lang="en-US" sz="2400" b="1" dirty="0" err="1" smtClean="0"/>
              <a:t>cis</a:t>
            </a:r>
            <a:r>
              <a:rPr lang="en-US" sz="2400" b="1" dirty="0" smtClean="0"/>
              <a:t> heterozygote.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Repulsion phase</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sz="3200" b="1" dirty="0" smtClean="0"/>
              <a:t>The genes on the  chromosome are said to be in repulsion phase when  (dominant) alleles (also mutant or recessive alleles) lie in opposite chromosome of the homologous pair.</a:t>
            </a:r>
          </a:p>
          <a:p>
            <a:pPr algn="just">
              <a:buNone/>
            </a:pPr>
            <a:r>
              <a:rPr lang="en-US" sz="3200" b="1" dirty="0" smtClean="0"/>
              <a:t>				  A               b</a:t>
            </a:r>
          </a:p>
          <a:p>
            <a:pPr algn="just">
              <a:buNone/>
            </a:pPr>
            <a:r>
              <a:rPr lang="en-US" sz="3200" b="1" dirty="0" smtClean="0"/>
              <a:t>				============</a:t>
            </a:r>
          </a:p>
          <a:p>
            <a:pPr algn="just">
              <a:buNone/>
            </a:pPr>
            <a:r>
              <a:rPr lang="en-US" sz="3200" b="1" dirty="0" smtClean="0"/>
              <a:t>				  a                B</a:t>
            </a:r>
          </a:p>
          <a:p>
            <a:pPr algn="just">
              <a:buNone/>
            </a:pPr>
            <a:r>
              <a:rPr lang="en-US" sz="3200" b="1" dirty="0" smtClean="0"/>
              <a:t>This heterozygote with this phase is called trans heterozygote.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Concept of linkage</a:t>
            </a:r>
            <a:endParaRPr lang="en-US" b="1" dirty="0"/>
          </a:p>
        </p:txBody>
      </p:sp>
      <p:sp>
        <p:nvSpPr>
          <p:cNvPr id="3" name="Content Placeholder 2"/>
          <p:cNvSpPr>
            <a:spLocks noGrp="1"/>
          </p:cNvSpPr>
          <p:nvPr>
            <p:ph idx="1"/>
          </p:nvPr>
        </p:nvSpPr>
        <p:spPr/>
        <p:txBody>
          <a:bodyPr/>
          <a:lstStyle/>
          <a:p>
            <a:pPr algn="just"/>
            <a:r>
              <a:rPr lang="en-US" b="1" dirty="0" smtClean="0"/>
              <a:t>Sutton’s view on linkage.</a:t>
            </a:r>
          </a:p>
          <a:p>
            <a:pPr algn="just"/>
            <a:r>
              <a:rPr lang="en-US" b="1" dirty="0" smtClean="0"/>
              <a:t>Bateson and </a:t>
            </a:r>
            <a:r>
              <a:rPr lang="en-US" b="1" dirty="0" err="1" smtClean="0"/>
              <a:t>Punnet’s</a:t>
            </a:r>
            <a:r>
              <a:rPr lang="en-US" b="1" dirty="0" smtClean="0"/>
              <a:t> coupling and repulsion hypothesis.</a:t>
            </a:r>
          </a:p>
          <a:p>
            <a:pPr algn="just"/>
            <a:r>
              <a:rPr lang="en-US" b="1" dirty="0" smtClean="0"/>
              <a:t>Morgan &amp; Castle’s chromosome theory of linkage.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Sutton’s view on linkage</a:t>
            </a:r>
            <a:endParaRPr lang="en-US" b="1" dirty="0"/>
          </a:p>
        </p:txBody>
      </p:sp>
      <p:sp>
        <p:nvSpPr>
          <p:cNvPr id="3" name="Content Placeholder 2"/>
          <p:cNvSpPr>
            <a:spLocks noGrp="1"/>
          </p:cNvSpPr>
          <p:nvPr>
            <p:ph idx="1"/>
          </p:nvPr>
        </p:nvSpPr>
        <p:spPr/>
        <p:txBody>
          <a:bodyPr>
            <a:normAutofit lnSpcReduction="10000"/>
          </a:bodyPr>
          <a:lstStyle/>
          <a:p>
            <a:pPr algn="just"/>
            <a:r>
              <a:rPr lang="en-US" b="1" dirty="0" smtClean="0"/>
              <a:t>Sutton (1903) predicted the chromosomes are the bearer of units of hereditary factors or genes and each chromosome must contain a number of genes.</a:t>
            </a:r>
          </a:p>
          <a:p>
            <a:pPr algn="just"/>
            <a:r>
              <a:rPr lang="en-US" b="1" dirty="0" smtClean="0"/>
              <a:t>He further stated that since chromosomes move as units during meiosis to the gametes, all the genes which are situated in the same chromosome will be linked together.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383</TotalTime>
  <Words>1257</Words>
  <Application>Microsoft Office PowerPoint</Application>
  <PresentationFormat>On-screen Show (4:3)</PresentationFormat>
  <Paragraphs>183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Verdana</vt:lpstr>
      <vt:lpstr>Wingdings 2</vt:lpstr>
      <vt:lpstr>Verve</vt:lpstr>
      <vt:lpstr>Linkage </vt:lpstr>
      <vt:lpstr>Linked genes and syntenic genes</vt:lpstr>
      <vt:lpstr>What is linkage?</vt:lpstr>
      <vt:lpstr>Characteristics of Linkage</vt:lpstr>
      <vt:lpstr>Linkage phase</vt:lpstr>
      <vt:lpstr>Coupling phase</vt:lpstr>
      <vt:lpstr>Repulsion phase</vt:lpstr>
      <vt:lpstr>Concept of linkage</vt:lpstr>
      <vt:lpstr>Sutton’s view on linkage</vt:lpstr>
      <vt:lpstr>Bateson and Punnet’s coupling and repulsion hypothesis. </vt:lpstr>
      <vt:lpstr>PowerPoint Presentation</vt:lpstr>
      <vt:lpstr>PowerPoint Presentation</vt:lpstr>
      <vt:lpstr>PowerPoint Presentation</vt:lpstr>
      <vt:lpstr>PowerPoint Presentation</vt:lpstr>
      <vt:lpstr>Morgan &amp; Castle’s chromosome theory of linkage.</vt:lpstr>
      <vt:lpstr>Types of linkage</vt:lpstr>
      <vt:lpstr>Complete linkage</vt:lpstr>
      <vt:lpstr>Complete linkage in male Drosophila between gray body and vestigial wing</vt:lpstr>
      <vt:lpstr>PowerPoint Presentation</vt:lpstr>
      <vt:lpstr>Incomplete Linkage</vt:lpstr>
      <vt:lpstr>Incomplete linkage in female Drosophila</vt:lpstr>
      <vt:lpstr>PowerPoint Presentation</vt:lpstr>
      <vt:lpstr>Difference between ……..</vt:lpstr>
      <vt:lpstr>Detection of linkage</vt:lpstr>
      <vt:lpstr>Detection of linkage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myc</cp:lastModifiedBy>
  <cp:revision>38</cp:revision>
  <dcterms:created xsi:type="dcterms:W3CDTF">2006-08-16T00:00:00Z</dcterms:created>
  <dcterms:modified xsi:type="dcterms:W3CDTF">2021-06-25T15:38:30Z</dcterms:modified>
</cp:coreProperties>
</file>